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9" r:id="rId2"/>
    <p:sldId id="257" r:id="rId3"/>
    <p:sldId id="298" r:id="rId4"/>
    <p:sldId id="284" r:id="rId5"/>
    <p:sldId id="261" r:id="rId6"/>
    <p:sldId id="275" r:id="rId7"/>
    <p:sldId id="272" r:id="rId8"/>
    <p:sldId id="273" r:id="rId9"/>
    <p:sldId id="274" r:id="rId10"/>
    <p:sldId id="301" r:id="rId11"/>
    <p:sldId id="270" r:id="rId12"/>
    <p:sldId id="278" r:id="rId13"/>
    <p:sldId id="262" r:id="rId14"/>
    <p:sldId id="279" r:id="rId15"/>
    <p:sldId id="297" r:id="rId16"/>
    <p:sldId id="265" r:id="rId17"/>
    <p:sldId id="280" r:id="rId18"/>
    <p:sldId id="283" r:id="rId19"/>
    <p:sldId id="282" r:id="rId20"/>
    <p:sldId id="290" r:id="rId21"/>
    <p:sldId id="307" r:id="rId22"/>
    <p:sldId id="294" r:id="rId23"/>
    <p:sldId id="292" r:id="rId24"/>
    <p:sldId id="267" r:id="rId25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e Gerriets" initials="OG" lastIdx="1" clrIdx="0">
    <p:extLst>
      <p:ext uri="{19B8F6BF-5375-455C-9EA6-DF929625EA0E}">
        <p15:presenceInfo xmlns:p15="http://schemas.microsoft.com/office/powerpoint/2012/main" userId="546d3492ca4900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AC69743-A1C5-48CB-9E9D-2CA154ED0419}" type="datetimeFigureOut">
              <a:rPr lang="de-DE"/>
              <a:pPr>
                <a:defRPr/>
              </a:pPr>
              <a:t>06.05.2025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2BBB6D7-80A5-4137-8681-226673EFCA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49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0F9ED42-BB30-4C48-99D0-1B17EBE0E9E8}" type="datetimeFigureOut">
              <a:rPr lang="de-DE"/>
              <a:pPr>
                <a:defRPr/>
              </a:pPr>
              <a:t>06.05.2025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88" tIns="45494" rIns="90988" bIns="4549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0988" tIns="45494" rIns="90988" bIns="45494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1"/>
          </a:xfrm>
          <a:prstGeom prst="rect">
            <a:avLst/>
          </a:prstGeom>
        </p:spPr>
        <p:txBody>
          <a:bodyPr vert="horz" lIns="90988" tIns="45494" rIns="90988" bIns="45494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93BEB69-7547-4D58-8472-8B372597EA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253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3BEB69-7547-4D58-8472-8B372597EA7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31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D6A6A-0837-40CC-8987-4B46A0C4A4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42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FBEC-5DFE-4DF2-8F4D-19D73A8802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4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F9CB-BA4A-490C-92F7-18FB95A990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68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12D18-84CB-4380-B0FD-C6840B3805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77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2C55E-5F31-4B51-BEE7-FBBF2156273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63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3206D-34B0-4C24-8229-3E55A462DF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66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719C-4FAE-4F56-844E-0E3000638F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87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0C9D8-B8D0-4FCB-9268-F113BFC833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13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969F2-1E18-4EE0-8964-2BEF2BAFFD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C478B-46CF-419A-980B-D5FD0C6B4F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51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2E71F-B9C7-4299-AEC9-A0AA486A51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2672E-14AE-4D1B-8700-6FC805FDB0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4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4347B18-EF5F-4178-A6F7-C5EDD428A0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lmf-online.rlp.de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B6430-62B9-84B4-26E4-C2688222D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Ein Bild, das Baum, draußen, Himmel, Gebäude enthält.&#10;&#10;Automatisch generierte Beschreibung">
            <a:extLst>
              <a:ext uri="{FF2B5EF4-FFF2-40B4-BE49-F238E27FC236}">
                <a16:creationId xmlns:a16="http://schemas.microsoft.com/office/drawing/2014/main" id="{FAA44BC9-41B0-28E5-4831-746AEA95B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3138" r="7357" b="4851"/>
          <a:stretch/>
        </p:blipFill>
        <p:spPr bwMode="auto">
          <a:xfrm>
            <a:off x="0" y="0"/>
            <a:ext cx="9144000" cy="68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9842585-DD59-C2BA-C561-DF7D91BE4076}"/>
              </a:ext>
            </a:extLst>
          </p:cNvPr>
          <p:cNvSpPr txBox="1"/>
          <p:nvPr/>
        </p:nvSpPr>
        <p:spPr>
          <a:xfrm>
            <a:off x="1115616" y="188640"/>
            <a:ext cx="7344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5400" b="1" dirty="0">
                <a:solidFill>
                  <a:schemeClr val="bg1"/>
                </a:solidFill>
                <a:latin typeface="Comic Sans MS" pitchFamily="66" charset="0"/>
              </a:rPr>
              <a:t>Herzlich willkommen!</a:t>
            </a:r>
          </a:p>
        </p:txBody>
      </p:sp>
    </p:spTree>
    <p:extLst>
      <p:ext uri="{BB962C8B-B14F-4D97-AF65-F5344CB8AC3E}">
        <p14:creationId xmlns:p14="http://schemas.microsoft.com/office/powerpoint/2010/main" val="174842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05536" y="1926607"/>
            <a:ext cx="45365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de-DE" altLang="de-DE" sz="2800" b="1" dirty="0"/>
              <a:t>Schulelternbeirat (SEB)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50486" y="2388272"/>
            <a:ext cx="7385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dirty="0"/>
              <a:t>vertreten durch Herrn Scherer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AEC9DDD-F2D5-4219-9E57-E8A87FDD3543}"/>
              </a:ext>
            </a:extLst>
          </p:cNvPr>
          <p:cNvSpPr/>
          <p:nvPr/>
        </p:nvSpPr>
        <p:spPr>
          <a:xfrm>
            <a:off x="578689" y="2817912"/>
            <a:ext cx="4462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dirty="0"/>
              <a:t>seb@ohg-landau.info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EAFF3F6-CA45-4275-8178-B67322C54492}"/>
              </a:ext>
            </a:extLst>
          </p:cNvPr>
          <p:cNvSpPr/>
          <p:nvPr/>
        </p:nvSpPr>
        <p:spPr>
          <a:xfrm>
            <a:off x="482344" y="3681192"/>
            <a:ext cx="4680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Kreis der Freunde (KdF)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DACFB07-F7F6-4EF0-9EB8-5A2E5B828CD3}"/>
              </a:ext>
            </a:extLst>
          </p:cNvPr>
          <p:cNvSpPr/>
          <p:nvPr/>
        </p:nvSpPr>
        <p:spPr>
          <a:xfrm>
            <a:off x="482344" y="4233569"/>
            <a:ext cx="4462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vertreten durch Frau Hobert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07DEBFA-B02C-43F2-8BE5-996ADDACF17F}"/>
              </a:ext>
            </a:extLst>
          </p:cNvPr>
          <p:cNvSpPr/>
          <p:nvPr/>
        </p:nvSpPr>
        <p:spPr>
          <a:xfrm>
            <a:off x="505536" y="4695234"/>
            <a:ext cx="4462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freunde@ohg-landau.info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9DCCEE1-9B03-97A0-9FCB-6EF00FF4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Ein Bild, das Person, Tisch, sitzend, Gruppe enthält.&#10;&#10;Automatisch generierte Beschreibung">
            <a:extLst>
              <a:ext uri="{FF2B5EF4-FFF2-40B4-BE49-F238E27FC236}">
                <a16:creationId xmlns:a16="http://schemas.microsoft.com/office/drawing/2014/main" id="{FEB8931F-7F44-7D5C-3DE9-3DB1E39A3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34" y="3918388"/>
            <a:ext cx="3729011" cy="2486007"/>
          </a:xfrm>
          <a:prstGeom prst="rect">
            <a:avLst/>
          </a:prstGeom>
        </p:spPr>
      </p:pic>
      <p:pic>
        <p:nvPicPr>
          <p:cNvPr id="7" name="Grafik 6" descr="Ein Bild, das Gras, Gebäude, draußen, Person enthält.&#10;&#10;Automatisch generierte Beschreibung">
            <a:extLst>
              <a:ext uri="{FF2B5EF4-FFF2-40B4-BE49-F238E27FC236}">
                <a16:creationId xmlns:a16="http://schemas.microsoft.com/office/drawing/2014/main" id="{E17EDADE-21F5-CF99-14F1-30B57A685E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" b="16734"/>
          <a:stretch/>
        </p:blipFill>
        <p:spPr>
          <a:xfrm>
            <a:off x="5010733" y="1264058"/>
            <a:ext cx="3729012" cy="23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70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39552" y="1268760"/>
            <a:ext cx="64090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Einführungstage:</a:t>
            </a:r>
            <a:endParaRPr lang="de-DE" altLang="de-DE" sz="2800" u="sng" dirty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46401" y="1791980"/>
            <a:ext cx="8352926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/>
              <a:t>Montag, 18.08.2025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de-DE" altLang="de-DE" sz="2400" dirty="0"/>
              <a:t>7:55 Uhr bis 11:15 Uhr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400" dirty="0"/>
              <a:t>   Gottesdienst in der Stiftskirche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400" dirty="0"/>
              <a:t>   Begrüßung in der Turnhalle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400" dirty="0"/>
              <a:t>   Kennenlernen </a:t>
            </a:r>
            <a:endParaRPr lang="de-DE" altLang="de-DE" sz="2400" b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/>
              <a:t>Dienstag, 19.08.2025 und Mittwoch, 20.08.2025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de-DE" altLang="de-DE" sz="2400" dirty="0"/>
              <a:t>7:55 Uhr bis 13 Uhr (GTS: bis 16 Uhr)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de-DE" altLang="de-DE" sz="2400" dirty="0"/>
              <a:t>Busschule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de-DE" altLang="de-DE" sz="2400" dirty="0"/>
              <a:t>Wandertag, Spielevormittag</a:t>
            </a:r>
          </a:p>
          <a:p>
            <a:pPr marL="342900" indent="-342900" eaLnBrk="1" hangingPunct="1">
              <a:spcBef>
                <a:spcPct val="50000"/>
              </a:spcBef>
            </a:pPr>
            <a:endParaRPr lang="de-DE" altLang="de-DE" sz="2000" dirty="0"/>
          </a:p>
          <a:p>
            <a:pPr marL="342900" indent="-342900" eaLnBrk="1" hangingPunct="1">
              <a:spcBef>
                <a:spcPct val="50000"/>
              </a:spcBef>
            </a:pPr>
            <a:endParaRPr lang="de-DE" altLang="de-DE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7BA8D6-4E79-E3A2-EF50-F28F97D3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90194" y="1465092"/>
            <a:ext cx="5117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Wichtiges zum Schulstart:</a:t>
            </a:r>
            <a:endParaRPr lang="de-DE" altLang="de-DE" sz="2800" u="sng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67544" y="2113555"/>
            <a:ext cx="79502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Informationen</a:t>
            </a:r>
            <a:r>
              <a:rPr lang="de-DE" altLang="de-DE" sz="2600" dirty="0"/>
              <a:t> über Hefte, Schnellhefter, Umschläge etc. finden Sie </a:t>
            </a:r>
            <a:r>
              <a:rPr lang="de-DE" altLang="de-DE" sz="2600" b="1" dirty="0"/>
              <a:t>in der OHG-Mappe</a:t>
            </a:r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endParaRPr lang="de-DE" altLang="de-DE" sz="2600" b="1" dirty="0"/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Schulbuchliste</a:t>
            </a:r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endParaRPr lang="de-DE" altLang="de-DE" sz="2600" b="1" dirty="0"/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Schulinternes </a:t>
            </a:r>
            <a:r>
              <a:rPr lang="de-DE" altLang="de-DE" sz="2600" b="1" dirty="0"/>
              <a:t>Hausaufgabenheft</a:t>
            </a:r>
            <a:endParaRPr lang="de-DE" altLang="de-DE" sz="2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93A74C-37D1-B5CF-2028-19B9EC4E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Bildvorschau">
            <a:extLst>
              <a:ext uri="{FF2B5EF4-FFF2-40B4-BE49-F238E27FC236}">
                <a16:creationId xmlns:a16="http://schemas.microsoft.com/office/drawing/2014/main" id="{099988A0-3816-BDC0-9858-FB36D321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84376"/>
            <a:ext cx="2655726" cy="35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AF41C62-AF53-C9FE-5BC8-F600FBCFF7E2}"/>
              </a:ext>
            </a:extLst>
          </p:cNvPr>
          <p:cNvSpPr txBox="1"/>
          <p:nvPr/>
        </p:nvSpPr>
        <p:spPr>
          <a:xfrm>
            <a:off x="467544" y="4273283"/>
            <a:ext cx="60044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endParaRPr lang="de-DE" altLang="de-DE" sz="2600" b="1" dirty="0"/>
          </a:p>
        </p:txBody>
      </p:sp>
    </p:spTree>
    <p:extLst>
      <p:ext uri="{BB962C8B-B14F-4D97-AF65-F5344CB8AC3E}">
        <p14:creationId xmlns:p14="http://schemas.microsoft.com/office/powerpoint/2010/main" val="25567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05669" y="820182"/>
            <a:ext cx="20163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Termine:</a:t>
            </a:r>
            <a:endParaRPr lang="de-DE" altLang="de-DE" sz="2800" u="sng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23528" y="1343402"/>
            <a:ext cx="8820472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85950" indent="-18859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Di., 12.08. – Fr., 15.08.: </a:t>
            </a:r>
            <a:r>
              <a:rPr lang="de-DE" altLang="de-DE" sz="2800" dirty="0"/>
              <a:t>Ausgabe der Schulbücher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Fr., 29.08.: </a:t>
            </a:r>
            <a:r>
              <a:rPr lang="de-DE" altLang="de-DE" sz="2800" dirty="0"/>
              <a:t>Willkommensnachmittag (14 bis 16 Uhr)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Do., 04.09.: </a:t>
            </a:r>
            <a:r>
              <a:rPr lang="de-DE" altLang="de-DE" sz="2800" dirty="0"/>
              <a:t>OHG-Lauf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Fr., 05.09.: </a:t>
            </a:r>
            <a:r>
              <a:rPr lang="de-DE" altLang="de-DE" sz="2800" dirty="0"/>
              <a:t>Studientag (unterrichtsfrei)</a:t>
            </a:r>
            <a:r>
              <a:rPr lang="de-DE" altLang="de-DE" sz="2800" b="1" dirty="0"/>
              <a:t> 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Mo., 08.09.: </a:t>
            </a:r>
            <a:r>
              <a:rPr lang="de-DE" altLang="de-DE" sz="2800" dirty="0"/>
              <a:t>Elternabend mit Wahlen (19:30 Uhr)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r>
              <a:rPr lang="de-DE" altLang="de-DE" sz="2800" b="1" dirty="0"/>
              <a:t>Mi., 17.09.: </a:t>
            </a:r>
            <a:r>
              <a:rPr lang="de-DE" altLang="de-DE" sz="2800" dirty="0"/>
              <a:t>Informationsabend „Sicherer Umgang mit dem Internet und digitalen Endgeräten“ (19:30 bis 21 Uhr)</a:t>
            </a:r>
            <a:endParaRPr lang="de-DE" altLang="de-DE" sz="2400" dirty="0"/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endParaRPr lang="de-DE" altLang="de-DE" sz="2400" dirty="0"/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</a:pPr>
            <a:endParaRPr lang="de-DE" altLang="de-DE" sz="2400" dirty="0"/>
          </a:p>
          <a:p>
            <a:pPr marL="1614488" indent="-1614488" eaLnBrk="1" hangingPunct="1">
              <a:spcBef>
                <a:spcPct val="50000"/>
              </a:spcBef>
              <a:buFontTx/>
              <a:buNone/>
              <a:tabLst>
                <a:tab pos="1614488" algn="l"/>
              </a:tabLst>
            </a:pPr>
            <a:endParaRPr lang="de-DE" altLang="de-DE" sz="20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282BA9-F5A4-2251-8D5E-D48E876A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493116" y="696209"/>
            <a:ext cx="4752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Schülerfirma: </a:t>
            </a:r>
            <a:endParaRPr lang="de-DE" altLang="de-DE" sz="1600" u="sng" dirty="0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15502" y="1254503"/>
            <a:ext cx="8401027" cy="361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de-DE" altLang="de-DE" sz="2400" b="1" dirty="0"/>
              <a:t>K-Team</a:t>
            </a:r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200" dirty="0"/>
              <a:t>Kioskteam für Pausenverkauf und Schulveranstaltungen</a:t>
            </a:r>
          </a:p>
          <a:p>
            <a:pPr marL="342900" indent="-3429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200" dirty="0"/>
              <a:t>pädagogisches Projekt zur Stärkung der Schulgemeinschaft und zur Anwendung wirtschaftlicher Grundkenntnisse in realer Umgebung</a:t>
            </a:r>
          </a:p>
          <a:p>
            <a:pPr marL="342900" indent="-342900" eaLnBrk="1" hangingPunct="1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de-DE" altLang="de-DE" sz="2200" dirty="0"/>
              <a:t>etwa 30 Mitglieder</a:t>
            </a:r>
          </a:p>
          <a:p>
            <a:pPr defTabSz="36195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de-DE" altLang="de-DE" sz="2200" dirty="0"/>
              <a:t>	aus den Klassen</a:t>
            </a:r>
          </a:p>
          <a:p>
            <a:pPr marL="447675" indent="-85725" defTabSz="36195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de-DE" altLang="de-DE" sz="2200" dirty="0"/>
              <a:t>8 bis 12</a:t>
            </a:r>
            <a:endParaRPr lang="de-DE" altLang="de-DE" sz="185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9C19A5A-6065-E112-FFEA-99A994BE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95C014A-8C01-6A8E-B0F9-C00CFBC8F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973" y="3067912"/>
            <a:ext cx="5811117" cy="36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53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67AD6-5504-42E8-B251-C1D5E616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Inhaltsplatzhalter 7" descr="Ein Bild, das Text, Person, stehend enthält.&#10;&#10;Automatisch generierte Beschreibung">
            <a:extLst>
              <a:ext uri="{FF2B5EF4-FFF2-40B4-BE49-F238E27FC236}">
                <a16:creationId xmlns:a16="http://schemas.microsoft.com/office/drawing/2014/main" id="{488F3F01-A68F-4463-B1FE-89D58F3C1F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6" y="1362150"/>
            <a:ext cx="5017295" cy="3345532"/>
          </a:xfrm>
        </p:spPr>
      </p:pic>
      <p:pic>
        <p:nvPicPr>
          <p:cNvPr id="10" name="Inhaltsplatzhalter 9" descr="Ein Bild, das Essen, Tablett, Mahlzeit enthält.&#10;&#10;Automatisch generierte Beschreibung">
            <a:extLst>
              <a:ext uri="{FF2B5EF4-FFF2-40B4-BE49-F238E27FC236}">
                <a16:creationId xmlns:a16="http://schemas.microsoft.com/office/drawing/2014/main" id="{18F8A5E0-7DB8-408A-A3CE-0C48F55A0D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2" y="4240336"/>
            <a:ext cx="3535264" cy="2357314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6A60171-84F0-4EFB-91B1-A018F8A7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37" y="1362150"/>
            <a:ext cx="3310697" cy="52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Person, stehend, gelb enthält.&#10;&#10;Automatisch generierte Beschreibung">
            <a:extLst>
              <a:ext uri="{FF2B5EF4-FFF2-40B4-BE49-F238E27FC236}">
                <a16:creationId xmlns:a16="http://schemas.microsoft.com/office/drawing/2014/main" id="{46A2CC93-58AA-4345-B2C4-116DF621C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20" y="4519960"/>
            <a:ext cx="3097332" cy="207769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1AA779B-BC30-2944-025A-A685A7967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04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08920" y="1708769"/>
            <a:ext cx="5199184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de-DE" altLang="de-DE" sz="2600" b="1" dirty="0"/>
              <a:t>Spind4you: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dirty="0"/>
              <a:t> Schließfächer mit Zahlenschloss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dirty="0"/>
              <a:t> Kosten pro Schuljahr: 15 €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dirty="0"/>
              <a:t> siehe Infoblatt in der OHG-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de-DE" altLang="de-DE" sz="2600" dirty="0"/>
              <a:t>  Mappe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de-DE" altLang="de-DE" sz="20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2ADAF3-9FE9-44A2-944E-6F09325DF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24" y="2996952"/>
            <a:ext cx="4104456" cy="289797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04DA8FC-981D-14A3-741D-2F12419A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834CB99-854D-1CF2-6A20-3C555131C1F5}"/>
              </a:ext>
            </a:extLst>
          </p:cNvPr>
          <p:cNvSpPr txBox="1"/>
          <p:nvPr/>
        </p:nvSpPr>
        <p:spPr>
          <a:xfrm>
            <a:off x="323528" y="11855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de-DE" altLang="de-DE" sz="2800" b="1" u="sng" dirty="0"/>
              <a:t>Schülerfirma: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25534" y="1147932"/>
            <a:ext cx="4752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Schülervertretung:   </a:t>
            </a:r>
            <a:endParaRPr lang="de-DE" altLang="de-DE" sz="1600" u="sng" dirty="0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811666" y="2048308"/>
            <a:ext cx="626370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endParaRPr lang="de-DE" altLang="de-DE" sz="2000" b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de-DE" altLang="de-DE" sz="20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A3AD92B-57D8-27DE-E747-7DFF0C86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0D7487B-B3EE-DFB8-A4A7-4ABF2A10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2519"/>
            <a:ext cx="7396317" cy="496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6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584164" y="4396970"/>
            <a:ext cx="6660243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organisiert von der Schülervertretung</a:t>
            </a:r>
          </a:p>
          <a:p>
            <a:pPr marL="342900" indent="-342900" eaLnBrk="1" hangingPunct="1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Oberstufenschüler/innen geben Nachhilfe</a:t>
            </a:r>
          </a:p>
          <a:p>
            <a:pPr marL="342900" indent="-342900" eaLnBrk="1" hangingPunct="1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10 € pro Stunde</a:t>
            </a:r>
          </a:p>
          <a:p>
            <a:pPr marL="342900" indent="-342900" eaLnBrk="1" hangingPunct="1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Anmeldung über die Homepage </a:t>
            </a:r>
            <a:r>
              <a:rPr lang="de-DE" sz="2600" dirty="0"/>
              <a:t>oder nachhilfe@ohg-landau.info</a:t>
            </a:r>
            <a:endParaRPr lang="de-DE" altLang="de-DE" sz="2600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de-DE" altLang="de-DE" sz="2000" b="1" dirty="0"/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de-DE" altLang="de-DE" sz="20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02E267-911B-41A8-949E-4D799D9F7B72}"/>
              </a:ext>
            </a:extLst>
          </p:cNvPr>
          <p:cNvSpPr txBox="1"/>
          <p:nvPr/>
        </p:nvSpPr>
        <p:spPr>
          <a:xfrm>
            <a:off x="558294" y="1361745"/>
            <a:ext cx="7930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None/>
            </a:pPr>
            <a:r>
              <a:rPr lang="de-DE" altLang="de-DE" sz="2800" b="1" u="sng" dirty="0"/>
              <a:t>Nachhilfesystem „Schüler helfen Schülern“: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0F886F4-CECE-1251-7CAE-8285AF557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EE0A472-F3ED-7B47-1FFD-A068F1C5D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488" y="1987293"/>
            <a:ext cx="3461023" cy="23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29187" y="1429653"/>
            <a:ext cx="84969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de-DE" altLang="de-DE" sz="2800" b="1" u="sng" dirty="0"/>
              <a:t>Schulpullover und Schul-T-Shirts: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2CE37E4C-A3DE-4CE5-B4E7-A4CF9C6BA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6" y="2051587"/>
            <a:ext cx="355163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600" dirty="0"/>
              <a:t>Fairtrade-T-Shirt </a:t>
            </a:r>
            <a:br>
              <a:rPr lang="de-DE" altLang="de-DE" sz="2600" dirty="0"/>
            </a:br>
            <a:endParaRPr lang="de-DE" altLang="de-DE" sz="2600" dirty="0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4F71F900-8BB1-4E99-8050-549FE8978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356" y="2028636"/>
            <a:ext cx="315861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600" dirty="0"/>
              <a:t>Pulli</a:t>
            </a:r>
            <a:br>
              <a:rPr lang="de-DE" altLang="de-DE" sz="2600" dirty="0"/>
            </a:br>
            <a:endParaRPr lang="de-DE" altLang="de-DE" sz="26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17BFDA1-AC5B-515A-2C71-5303555D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6B250D1-5517-2686-4CB6-9AFF833E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0" y="2809257"/>
            <a:ext cx="3112025" cy="3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F6733FB4-A952-AED0-78A6-698D15AAD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24" y="2791303"/>
            <a:ext cx="2996732" cy="368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729A97E8-0927-7294-EA25-3F37BECD3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52" y="2801251"/>
            <a:ext cx="3076947" cy="368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B367E846-AD72-0BDB-6268-D1771F4C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06" y="2791614"/>
            <a:ext cx="2766535" cy="368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4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/>
      <p:bldP spid="12" grpId="0" build="p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827583" y="3861048"/>
            <a:ext cx="765104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3600" dirty="0"/>
              <a:t>Der Schulleiter Herr Wehrmeister und der Leiter der Orientierungsstufe Herr Gerriets heißen euch und Sie herzlich willkommen.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F8A7B7-E9A7-401C-BCEA-0FBB9BC25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7" y="1347114"/>
            <a:ext cx="7813259" cy="26008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880768-564C-2683-B168-00A66625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91" y="269251"/>
            <a:ext cx="71056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32BE3-F38B-4E49-8F6B-701337BE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334F1B-2033-47C7-8ED0-AFADED7FF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85775"/>
            <a:ext cx="8642350" cy="4525963"/>
          </a:xfrm>
        </p:spPr>
        <p:txBody>
          <a:bodyPr/>
          <a:lstStyle/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de-DE" altLang="de-DE" b="1" u="sng" dirty="0"/>
              <a:t>Entgeltliche Schulbuchausleihe:</a:t>
            </a:r>
            <a:endParaRPr lang="de-DE" altLang="de-DE" u="sng" dirty="0"/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cs typeface="+mn-cs"/>
              </a:rPr>
              <a:t>siehe Infoblätter und Merkblatt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cs typeface="+mn-cs"/>
              </a:rPr>
              <a:t>Zugang über Internetportal:</a:t>
            </a:r>
            <a:r>
              <a:rPr lang="de-DE" sz="2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http://lmf-online.rlp.de</a:t>
            </a:r>
            <a:r>
              <a:rPr lang="de-DE" sz="2600" dirty="0"/>
              <a:t> 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cs typeface="+mn-cs"/>
              </a:rPr>
              <a:t>Anmeldung: 16.05. bis 12.06.2025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Zusammenarbeit mit der Stadt und einer Buchhandlung</a:t>
            </a:r>
          </a:p>
          <a:p>
            <a:pPr marL="0" indent="0" eaLnBrk="1" hangingPunct="1">
              <a:spcBef>
                <a:spcPct val="50000"/>
              </a:spcBef>
              <a:buNone/>
              <a:defRPr/>
            </a:pPr>
            <a:endParaRPr lang="de-DE" sz="1500" dirty="0">
              <a:cs typeface="+mn-cs"/>
            </a:endParaRPr>
          </a:p>
          <a:p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5B427E4-D062-30E3-33A1-E4927DBC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6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95536" y="1314511"/>
            <a:ext cx="73451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Schülerbeförderung:</a:t>
            </a:r>
            <a:endParaRPr lang="de-DE" altLang="de-DE" sz="2800" u="sng" dirty="0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2987675" y="2276475"/>
            <a:ext cx="568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000" b="1"/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3132138" y="2565400"/>
            <a:ext cx="467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59320" y="2013416"/>
            <a:ext cx="8577176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 eaLnBrk="0" hangingPunct="0">
              <a:spcBef>
                <a:spcPct val="20000"/>
              </a:spcBef>
              <a:buChar char="•"/>
              <a:tabLst>
                <a:tab pos="170021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0021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0021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0021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1976438" algn="l"/>
              </a:tabLst>
            </a:pPr>
            <a:r>
              <a:rPr lang="de-DE" altLang="de-DE" sz="2600" dirty="0"/>
              <a:t>kostenlos: wenn die Entfernung zur nächstgelegenen Schule größer als 4 km ist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Wohnort Landau und Stadtdörfer: Jahreskarte Ausbildung 12 für 10 (www.vrn.de)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Wohnort Umland (nicht Stadtgebiet und Stadtdörfer): Deutschlandticket</a:t>
            </a:r>
          </a:p>
          <a:p>
            <a:pPr marL="360363" indent="-360363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weitere Informationen erhalten Sie in der OHG-Mappe</a:t>
            </a:r>
            <a:endParaRPr lang="de-DE" altLang="de-DE" sz="20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8D94E1-CEA8-0542-01BE-FF218D26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83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afik: Logo 'Ganztagsschule in Rheinland-Pfalz'. Zwölf Ocker-orange Dreiecke, stern-artig kreisförmig angeordet, Spitzen nach außen. Zweizeiliger Schriftzug 'GANZTAGSSCHULE' unterbricht den Kreis an den Stellen 15 Uhr und 16 Uhr. Unten in kleinerer Schriftgröße: 'in Rheinland-Pfalz'.">
            <a:extLst>
              <a:ext uri="{FF2B5EF4-FFF2-40B4-BE49-F238E27FC236}">
                <a16:creationId xmlns:a16="http://schemas.microsoft.com/office/drawing/2014/main" id="{F48A89A2-B504-BBDC-7CA9-40DDCFC9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2" y="585224"/>
            <a:ext cx="2278881" cy="17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88B2E24-0DF8-40D5-BB09-C2D19D275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433" y="1484783"/>
            <a:ext cx="4320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Rhythmisierte GTS (5d):</a:t>
            </a:r>
            <a:endParaRPr lang="de-DE" altLang="de-DE" sz="2800" u="sng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5D70874-C81F-482A-9066-94EE90B71730}"/>
              </a:ext>
            </a:extLst>
          </p:cNvPr>
          <p:cNvSpPr txBox="1"/>
          <p:nvPr/>
        </p:nvSpPr>
        <p:spPr>
          <a:xfrm>
            <a:off x="447043" y="2124855"/>
            <a:ext cx="8280920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de-DE" sz="2600" dirty="0">
                <a:cs typeface="+mn-cs"/>
              </a:rPr>
              <a:t>Unterricht und Lern- und Übungszeit montags bis donnerstags von 7:55 Uhr bis 16:00 Uhr (freitags bis 13 Uhr)</a:t>
            </a: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de-DE" sz="2600" dirty="0">
                <a:cs typeface="+mn-cs"/>
              </a:rPr>
              <a:t>Montag bis Donnerstag von 12:15 Uhr bis 13:00 Uhr Essen in der GTS-Mensa und Spielpause</a:t>
            </a: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de-DE" sz="2600" dirty="0">
                <a:cs typeface="+mn-cs"/>
              </a:rPr>
              <a:t>4 Fächer erhalten eine zusätzliche Stunde pro Woche beim Fachlehrer</a:t>
            </a: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zwei allgemeine Lern- und Übungszeitstunden pro Tag von Montag bis Donnerstag (Lehrkräfte)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77D8664-5187-C7F8-DF1F-2EF2A84D0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2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rafik: Logo 'Ganztagsschule in Rheinland-Pfalz'. Zwölf Ocker-orange Dreiecke, stern-artig kreisförmig angeordet, Spitzen nach außen. Zweizeiliger Schriftzug 'GANZTAGSSCHULE' unterbricht den Kreis an den Stellen 15 Uhr und 16 Uhr. Unten in kleinerer Schriftgröße: 'in Rheinland-Pfalz'.">
            <a:extLst>
              <a:ext uri="{FF2B5EF4-FFF2-40B4-BE49-F238E27FC236}">
                <a16:creationId xmlns:a16="http://schemas.microsoft.com/office/drawing/2014/main" id="{D0D5A71A-A50C-8954-2D05-B20244E86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2278881" cy="17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C3D4D767-DE57-4D6D-8AFE-63750EBE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1462352"/>
            <a:ext cx="3744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GTS – Essen:</a:t>
            </a:r>
            <a:endParaRPr lang="de-DE" altLang="de-DE" sz="2800" u="sng" dirty="0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0C77CAE-E501-466C-9E8C-F52B8354D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204864"/>
            <a:ext cx="7848872" cy="395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wöchentliche Erinnerungsmail für die Bestellung des Essens</a:t>
            </a:r>
          </a:p>
          <a:p>
            <a:pPr marL="457200" indent="-457200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Bestellung über </a:t>
            </a:r>
            <a:r>
              <a:rPr lang="de-DE" sz="2600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Moodle</a:t>
            </a:r>
            <a:endParaRPr lang="de-DE" sz="2600" dirty="0">
              <a:solidFill>
                <a:schemeClr val="tx1">
                  <a:lumMod val="95000"/>
                  <a:lumOff val="5000"/>
                </a:schemeClr>
              </a:solidFill>
              <a:cs typeface="+mn-cs"/>
            </a:endParaRPr>
          </a:p>
          <a:p>
            <a:pPr marL="457200" indent="-457200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zwei Essen zur Auswahl</a:t>
            </a:r>
            <a:b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</a:b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(mindestens ein vegetarisches Essen)</a:t>
            </a:r>
          </a:p>
          <a:p>
            <a:pPr marL="457200" indent="-457200">
              <a:spcBef>
                <a:spcPct val="50000"/>
              </a:spcBef>
              <a:buFont typeface="Symbol" panose="05050102010706020507" pitchFamily="18" charset="2"/>
              <a:buChar char="-"/>
              <a:defRPr/>
            </a:pP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im Krankheitsfall bis spätestens 07:30 Uhr über die OHG-Homepage abmelden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de-DE" sz="2000" b="1" dirty="0">
              <a:solidFill>
                <a:schemeClr val="tx1">
                  <a:lumMod val="95000"/>
                  <a:lumOff val="5000"/>
                </a:schemeClr>
              </a:solidFill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9671A73-6FE9-498C-9309-7B65B67D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64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987824" y="1349954"/>
            <a:ext cx="47529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/>
              <a:t>Noch Fragen?</a:t>
            </a:r>
            <a:endParaRPr lang="de-DE" altLang="de-DE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36" y="2060848"/>
            <a:ext cx="5900128" cy="442132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DCBDB8-C840-9006-EC52-77E6633D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8B4B27E-5A1A-77DC-ADCF-9CB91901A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BC1969E-B2A5-2882-6FFC-1EFC28D2CA6F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de-DE" dirty="0"/>
          </a:p>
          <a:p>
            <a:pPr marL="0" indent="0">
              <a:buNone/>
            </a:pPr>
            <a:r>
              <a:rPr lang="de-DE" b="1" u="sng" dirty="0"/>
              <a:t>Willkommensgeschenke:</a:t>
            </a:r>
          </a:p>
          <a:p>
            <a:r>
              <a:rPr lang="de-DE" dirty="0"/>
              <a:t>OHG-Mappe mit Namen</a:t>
            </a:r>
          </a:p>
          <a:p>
            <a:r>
              <a:rPr lang="de-DE" dirty="0"/>
              <a:t>Lesezeichen</a:t>
            </a:r>
          </a:p>
          <a:p>
            <a:pPr marL="0" indent="0">
              <a:buNone/>
            </a:pPr>
            <a:r>
              <a:rPr lang="de-DE" sz="2800" dirty="0"/>
              <a:t> </a:t>
            </a:r>
          </a:p>
        </p:txBody>
      </p:sp>
      <p:pic>
        <p:nvPicPr>
          <p:cNvPr id="1028" name="Picture 4" descr="Bildvorschau">
            <a:extLst>
              <a:ext uri="{FF2B5EF4-FFF2-40B4-BE49-F238E27FC236}">
                <a16:creationId xmlns:a16="http://schemas.microsoft.com/office/drawing/2014/main" id="{0C9B05CD-78EC-C8F3-30C4-933102B55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58" y="2060848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F47F65A-9DE7-973D-942F-F5C8020A2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715889"/>
            <a:ext cx="2477896" cy="33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829BAF0-48EB-47BE-A0D0-2F9FA157F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693" y="548680"/>
            <a:ext cx="8229600" cy="1584176"/>
          </a:xfrm>
        </p:spPr>
        <p:txBody>
          <a:bodyPr/>
          <a:lstStyle/>
          <a:p>
            <a:r>
              <a:rPr lang="de-DE" sz="4000" b="1" u="sng" dirty="0"/>
              <a:t>Die Klassenleitungsteams: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D5280F1B-7BAF-492F-945B-F65A77432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820472" cy="1224136"/>
          </a:xfrm>
        </p:spPr>
        <p:txBody>
          <a:bodyPr/>
          <a:lstStyle/>
          <a:p>
            <a:pPr algn="l"/>
            <a:endParaRPr lang="de-DE" sz="1500" dirty="0"/>
          </a:p>
          <a:p>
            <a:pPr algn="l">
              <a:lnSpc>
                <a:spcPct val="150000"/>
              </a:lnSpc>
            </a:pPr>
            <a:r>
              <a:rPr lang="de-DE" sz="3600" dirty="0"/>
              <a:t>5a: Johannes Völker, Yvonne Wiedemann</a:t>
            </a:r>
          </a:p>
          <a:p>
            <a:pPr algn="l">
              <a:lnSpc>
                <a:spcPct val="150000"/>
              </a:lnSpc>
            </a:pPr>
            <a:r>
              <a:rPr lang="de-DE" sz="3600" dirty="0"/>
              <a:t>5b: Katja </a:t>
            </a:r>
            <a:r>
              <a:rPr lang="de-DE" sz="3600" dirty="0" err="1"/>
              <a:t>Burckgard</a:t>
            </a:r>
            <a:r>
              <a:rPr lang="de-DE" sz="3600" dirty="0"/>
              <a:t>, Ole Gerriets</a:t>
            </a:r>
          </a:p>
          <a:p>
            <a:pPr algn="l">
              <a:lnSpc>
                <a:spcPct val="150000"/>
              </a:lnSpc>
            </a:pPr>
            <a:r>
              <a:rPr lang="de-DE" sz="3600" dirty="0"/>
              <a:t>5c: Kathrin Leidel, Christoph </a:t>
            </a:r>
            <a:r>
              <a:rPr lang="de-DE" sz="3600" dirty="0" err="1"/>
              <a:t>Uthardt</a:t>
            </a:r>
            <a:endParaRPr lang="de-DE" sz="3600" dirty="0"/>
          </a:p>
          <a:p>
            <a:pPr algn="l">
              <a:lnSpc>
                <a:spcPct val="150000"/>
              </a:lnSpc>
            </a:pPr>
            <a:r>
              <a:rPr lang="de-DE" sz="3600" dirty="0"/>
              <a:t>5d: Jutta Dreißigacker, Lukas Klein</a:t>
            </a:r>
            <a:br>
              <a:rPr lang="de-DE" sz="3600" dirty="0"/>
            </a:br>
            <a:endParaRPr lang="de-DE" sz="35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0EFC8F0-D4FD-18A6-9964-3A5A60D2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24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835696" y="950644"/>
            <a:ext cx="640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Die Orientierungsstufe am OHG </a:t>
            </a:r>
            <a:endParaRPr lang="de-DE" altLang="de-DE" sz="2800" u="sng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73864"/>
            <a:ext cx="7397396" cy="519549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720A268-CE48-ACD9-386C-A6CB32023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11560" y="1237443"/>
            <a:ext cx="8136904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4375" indent="-714375" eaLnBrk="0" hangingPunct="0">
              <a:spcBef>
                <a:spcPct val="20000"/>
              </a:spcBef>
              <a:buChar char="•"/>
              <a:tabLst>
                <a:tab pos="62865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6286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6286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286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Allgemeines:</a:t>
            </a:r>
          </a:p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die </a:t>
            </a:r>
            <a:r>
              <a:rPr lang="de-DE" altLang="de-DE" sz="2600" b="1" dirty="0"/>
              <a:t>Orientierungsstufe </a:t>
            </a:r>
            <a:r>
              <a:rPr lang="de-DE" altLang="de-DE" sz="2600" dirty="0"/>
              <a:t>umfasst die </a:t>
            </a:r>
            <a:r>
              <a:rPr lang="de-DE" altLang="de-DE" sz="2600" b="1" dirty="0"/>
              <a:t>Klasse 5 und 6 </a:t>
            </a:r>
            <a:r>
              <a:rPr lang="de-DE" altLang="de-DE" sz="2600" dirty="0"/>
              <a:t>(pädagogische Einheit)</a:t>
            </a:r>
          </a:p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keine Versetzung</a:t>
            </a:r>
            <a:r>
              <a:rPr lang="de-DE" altLang="de-DE" sz="2600" dirty="0"/>
              <a:t> zwischen Klasse 5 und 6</a:t>
            </a:r>
          </a:p>
          <a:p>
            <a:pPr marL="720725" indent="-720725" eaLnBrk="1" hangingPunct="1">
              <a:spcBef>
                <a:spcPct val="50000"/>
              </a:spcBef>
              <a:buFont typeface="Symbol" panose="05050102010706020507" pitchFamily="18" charset="2"/>
              <a:buChar char="-"/>
              <a:tabLst>
                <a:tab pos="720725" algn="l"/>
              </a:tabLst>
            </a:pPr>
            <a:r>
              <a:rPr lang="de-DE" altLang="de-DE" sz="2600" dirty="0"/>
              <a:t>die erste „echte“ </a:t>
            </a:r>
            <a:r>
              <a:rPr lang="de-DE" altLang="de-DE" sz="2600" b="1" dirty="0"/>
              <a:t>Versetzung</a:t>
            </a:r>
            <a:r>
              <a:rPr lang="de-DE" altLang="de-DE" sz="2600" dirty="0"/>
              <a:t> erfolgt von </a:t>
            </a:r>
            <a:r>
              <a:rPr lang="de-DE" altLang="de-DE" sz="2600" b="1" dirty="0"/>
              <a:t>Klasse</a:t>
            </a:r>
            <a:r>
              <a:rPr lang="de-DE" altLang="de-DE" sz="2600" dirty="0"/>
              <a:t> </a:t>
            </a:r>
            <a:r>
              <a:rPr lang="de-DE" altLang="de-DE" sz="2600" b="1" dirty="0"/>
              <a:t>6 nach Klasse 7</a:t>
            </a:r>
          </a:p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möglichst </a:t>
            </a:r>
            <a:r>
              <a:rPr lang="de-DE" altLang="de-DE" sz="2600" b="1" dirty="0"/>
              <a:t>keine Wechsel der Fachlehrer/innen </a:t>
            </a:r>
            <a:r>
              <a:rPr lang="de-DE" altLang="de-DE" sz="2600" dirty="0"/>
              <a:t>in Klasse 5 und 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dirty="0"/>
              <a:t>	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CDDF7B-E93D-66A1-82C1-2EE0EE96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11560" y="1268760"/>
            <a:ext cx="8136903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Unser pädagogisches Konzept:</a:t>
            </a:r>
          </a:p>
          <a:p>
            <a:pPr marL="457200" indent="-4572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Übergang </a:t>
            </a:r>
            <a:r>
              <a:rPr lang="de-DE" altLang="de-DE" sz="2600" dirty="0"/>
              <a:t>Grundschule – Gymnasium </a:t>
            </a:r>
            <a:r>
              <a:rPr lang="de-DE" altLang="de-DE" sz="2600" b="1" dirty="0"/>
              <a:t>erleichtern</a:t>
            </a:r>
          </a:p>
          <a:p>
            <a:pPr marL="457200" indent="-4572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Heranführung</a:t>
            </a:r>
            <a:r>
              <a:rPr lang="de-DE" altLang="de-DE" sz="2600" dirty="0"/>
              <a:t> an die Anforderungen des Gymnasiums</a:t>
            </a:r>
          </a:p>
          <a:p>
            <a:pPr marL="457200" indent="-4572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Lernen </a:t>
            </a:r>
            <a:r>
              <a:rPr lang="de-DE" altLang="de-DE" sz="2600" b="1" dirty="0" err="1"/>
              <a:t>lernen</a:t>
            </a:r>
            <a:endParaRPr lang="de-DE" altLang="de-DE" sz="2600" b="1" dirty="0"/>
          </a:p>
          <a:p>
            <a:pPr marL="457200" indent="-4572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Freude am Lernen </a:t>
            </a:r>
            <a:r>
              <a:rPr lang="de-DE" altLang="de-DE" sz="2600" dirty="0"/>
              <a:t>fördern</a:t>
            </a:r>
          </a:p>
          <a:p>
            <a:pPr marL="457200" indent="-45720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Grundlagen</a:t>
            </a:r>
            <a:r>
              <a:rPr lang="de-DE" altLang="de-DE" sz="2600" dirty="0"/>
              <a:t> für erfolgreiche gymnasiale Laufbahn </a:t>
            </a:r>
            <a:r>
              <a:rPr lang="de-DE" altLang="de-DE" sz="2600" b="1" dirty="0"/>
              <a:t>legen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A3337AC-60F6-9088-5F80-6DEE49597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12462" y="1268760"/>
            <a:ext cx="8119076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u="sng" dirty="0"/>
              <a:t>Unsere Praxis: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b="1" dirty="0"/>
              <a:t>Willkommensabend</a:t>
            </a:r>
            <a:r>
              <a:rPr lang="de-DE" altLang="de-DE" sz="2600" dirty="0"/>
              <a:t> vor den Sommerferien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dirty="0"/>
              <a:t>Einsatz von </a:t>
            </a:r>
            <a:r>
              <a:rPr lang="de-DE" altLang="de-DE" sz="2600" b="1" dirty="0"/>
              <a:t>Klassenleitungsteams</a:t>
            </a:r>
            <a:r>
              <a:rPr lang="de-DE" altLang="de-DE" sz="2600" dirty="0"/>
              <a:t> (eine weibliche und eine männliche Lehrkraft)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dirty="0"/>
              <a:t>Informelle Besprechungen, </a:t>
            </a:r>
            <a:r>
              <a:rPr lang="de-DE" altLang="de-DE" sz="2600" b="1" dirty="0"/>
              <a:t>pädagogische Konferenzen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600" b="1" dirty="0"/>
              <a:t>Kontakt und Dialog mit den Eltern </a:t>
            </a:r>
            <a:r>
              <a:rPr lang="de-DE" altLang="de-DE" sz="2600" dirty="0"/>
              <a:t>(Einzelgespräche, Elternabende, </a:t>
            </a:r>
            <a:r>
              <a:rPr lang="de-DE" altLang="de-DE" sz="2600" dirty="0" err="1"/>
              <a:t>Schulver-anstaltungen</a:t>
            </a:r>
            <a:r>
              <a:rPr lang="de-DE" altLang="de-DE" sz="2600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955871E-30C7-A371-F1A2-9F0ECCD1D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135D16B8-2F17-4235-821D-46DD52B48665}"/>
              </a:ext>
            </a:extLst>
          </p:cNvPr>
          <p:cNvSpPr txBox="1"/>
          <p:nvPr/>
        </p:nvSpPr>
        <p:spPr>
          <a:xfrm>
            <a:off x="539552" y="1107736"/>
            <a:ext cx="8208912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de-DE" altLang="de-DE" sz="2800" b="1" u="sng" dirty="0">
                <a:solidFill>
                  <a:srgbClr val="000000"/>
                </a:solidFill>
              </a:rPr>
              <a:t>Unsere Praxis:</a:t>
            </a:r>
            <a:endParaRPr lang="de-DE" altLang="de-DE" sz="2600" dirty="0"/>
          </a:p>
          <a:p>
            <a:pPr marL="285750" indent="-28575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dirty="0"/>
              <a:t>Betreuung durch </a:t>
            </a:r>
            <a:r>
              <a:rPr lang="de-DE" altLang="de-DE" sz="2600" b="1" dirty="0"/>
              <a:t>Klassenpatinnen</a:t>
            </a:r>
            <a:r>
              <a:rPr lang="de-DE" altLang="de-DE" sz="2600" dirty="0"/>
              <a:t> und  </a:t>
            </a:r>
            <a:r>
              <a:rPr lang="de-DE" altLang="de-DE" sz="2600" b="1" dirty="0"/>
              <a:t>Klassenpaten</a:t>
            </a:r>
            <a:endParaRPr lang="de-DE" altLang="de-DE" sz="2600" dirty="0"/>
          </a:p>
          <a:p>
            <a:pPr marL="285750" indent="-28575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dreitägige Eingewöhnungsphase </a:t>
            </a:r>
            <a:r>
              <a:rPr lang="de-DE" altLang="de-DE" sz="2600" dirty="0"/>
              <a:t>in der ersten Schulwoche</a:t>
            </a:r>
          </a:p>
          <a:p>
            <a:pPr marL="285750" indent="-28575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Willkommensnachmittag </a:t>
            </a:r>
            <a:r>
              <a:rPr lang="de-DE" altLang="de-DE" sz="2600" dirty="0"/>
              <a:t>zum Kennenlernen</a:t>
            </a:r>
          </a:p>
          <a:p>
            <a:pPr marL="285750" indent="-28575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gemeinsame Unternehmungen </a:t>
            </a:r>
            <a:r>
              <a:rPr lang="de-DE" altLang="de-DE" sz="2600" dirty="0"/>
              <a:t>(Ausflüge, Klassenfahrt, Klassenfeste, Theaterbesuche, etc.)</a:t>
            </a:r>
          </a:p>
          <a:p>
            <a:pPr marL="285750" indent="-285750" eaLnBrk="1" hangingPunct="1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de-DE" altLang="de-DE" sz="2600" b="1" dirty="0"/>
              <a:t>eine Klassenleitungsstunde pro Woche </a:t>
            </a:r>
            <a:r>
              <a:rPr lang="de-DE" altLang="de-DE" sz="2600" dirty="0"/>
              <a:t>(Methodentraining, Sozialkompetenztraining, Klassenrat,  Internetsicherheit...)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2322054-3AE4-F700-AD86-7CD690F05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3322" cy="6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658</Words>
  <Application>Microsoft Office PowerPoint</Application>
  <PresentationFormat>Bildschirmpräsentation (4:3)</PresentationFormat>
  <Paragraphs>111</Paragraphs>
  <Slides>24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Comic Sans MS</vt:lpstr>
      <vt:lpstr>Symbol</vt:lpstr>
      <vt:lpstr>Standarddesign</vt:lpstr>
      <vt:lpstr>PowerPoint-Präsentation</vt:lpstr>
      <vt:lpstr>PowerPoint-Präsentation</vt:lpstr>
      <vt:lpstr>PowerPoint-Präsentation</vt:lpstr>
      <vt:lpstr>Die Klassenleitungsteams: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BBS Landau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Jens Förster</dc:creator>
  <cp:lastModifiedBy>Ole Gerriets</cp:lastModifiedBy>
  <cp:revision>341</cp:revision>
  <cp:lastPrinted>2024-04-28T10:17:13Z</cp:lastPrinted>
  <dcterms:created xsi:type="dcterms:W3CDTF">2010-04-27T15:09:56Z</dcterms:created>
  <dcterms:modified xsi:type="dcterms:W3CDTF">2025-05-06T12:53:01Z</dcterms:modified>
</cp:coreProperties>
</file>